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sldIdLst>
    <p:sldId id="256" r:id="rId3"/>
    <p:sldId id="257" r:id="rId4"/>
    <p:sldId id="260" r:id="rId5"/>
    <p:sldId id="261" r:id="rId6"/>
    <p:sldId id="262" r:id="rId7"/>
    <p:sldId id="263" r:id="rId8"/>
    <p:sldId id="264" r:id="rId9"/>
    <p:sldId id="265" r:id="rId10"/>
    <p:sldId id="266" r:id="rId11"/>
  </p:sldIdLst>
  <p:sldSz cx="9144000" cy="6858000" type="screen4x3"/>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09" d="100"/>
          <a:sy n="109" d="100"/>
        </p:scale>
        <p:origin x="1674" y="10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ableStyles" Target="tableStyle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heme" Target="theme/theme1.xml"/></Relationships>
</file>

<file path=ppt/media/image2.jpg>
</file>

<file path=ppt/media/image3.jpg>
</file>

<file path=ppt/media/image4.png>
</file>

<file path=ppt/media/image5.jpeg>
</file>

<file path=ppt/media/image6.png>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41669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8DCCD61-643D-44A5-A450-3A42A50CBC1E}" type="datetimeFigureOut">
              <a:rPr lang="en-US" smtClean="0"/>
              <a:t>11/15/2018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A2F0832-F084-422D-97D1-AF848F4F2C34}" type="slidenum">
              <a:rPr lang="en-US" smtClean="0"/>
              <a:t>‹#›</a:t>
            </a:fld>
            <a:endParaRPr lang="en-US"/>
          </a:p>
        </p:txBody>
      </p:sp>
    </p:spTree>
    <p:extLst>
      <p:ext uri="{BB962C8B-B14F-4D97-AF65-F5344CB8AC3E}">
        <p14:creationId xmlns:p14="http://schemas.microsoft.com/office/powerpoint/2010/main" val="962918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8DCCD61-643D-44A5-A450-3A42A50CBC1E}" type="datetimeFigureOut">
              <a:rPr lang="en-US" smtClean="0"/>
              <a:t>11/15/2018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2F0832-F084-422D-97D1-AF848F4F2C34}" type="slidenum">
              <a:rPr lang="en-US" smtClean="0"/>
              <a:t>‹#›</a:t>
            </a:fld>
            <a:endParaRPr lang="en-US"/>
          </a:p>
        </p:txBody>
      </p:sp>
    </p:spTree>
    <p:extLst>
      <p:ext uri="{BB962C8B-B14F-4D97-AF65-F5344CB8AC3E}">
        <p14:creationId xmlns:p14="http://schemas.microsoft.com/office/powerpoint/2010/main" val="1296884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8DCCD61-643D-44A5-A450-3A42A50CBC1E}" type="datetimeFigureOut">
              <a:rPr lang="en-US" smtClean="0"/>
              <a:t>11/15/2018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2F0832-F084-422D-97D1-AF848F4F2C34}" type="slidenum">
              <a:rPr lang="en-US" smtClean="0"/>
              <a:t>‹#›</a:t>
            </a:fld>
            <a:endParaRPr lang="en-US"/>
          </a:p>
        </p:txBody>
      </p:sp>
    </p:spTree>
    <p:extLst>
      <p:ext uri="{BB962C8B-B14F-4D97-AF65-F5344CB8AC3E}">
        <p14:creationId xmlns:p14="http://schemas.microsoft.com/office/powerpoint/2010/main" val="29870350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DCCD61-643D-44A5-A450-3A42A50CBC1E}" type="datetimeFigureOut">
              <a:rPr lang="en-US" smtClean="0"/>
              <a:t>11/15/2018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2F0832-F084-422D-97D1-AF848F4F2C34}" type="slidenum">
              <a:rPr lang="en-US" smtClean="0"/>
              <a:t>‹#›</a:t>
            </a:fld>
            <a:endParaRPr lang="en-US"/>
          </a:p>
        </p:txBody>
      </p:sp>
    </p:spTree>
    <p:extLst>
      <p:ext uri="{BB962C8B-B14F-4D97-AF65-F5344CB8AC3E}">
        <p14:creationId xmlns:p14="http://schemas.microsoft.com/office/powerpoint/2010/main" val="1792374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DCCD61-643D-44A5-A450-3A42A50CBC1E}" type="datetimeFigureOut">
              <a:rPr lang="en-US" smtClean="0"/>
              <a:t>11/15/2018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2F0832-F084-422D-97D1-AF848F4F2C34}" type="slidenum">
              <a:rPr lang="en-US" smtClean="0"/>
              <a:t>‹#›</a:t>
            </a:fld>
            <a:endParaRPr lang="en-US"/>
          </a:p>
        </p:txBody>
      </p:sp>
    </p:spTree>
    <p:extLst>
      <p:ext uri="{BB962C8B-B14F-4D97-AF65-F5344CB8AC3E}">
        <p14:creationId xmlns:p14="http://schemas.microsoft.com/office/powerpoint/2010/main" val="39628572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7544" y="16778"/>
            <a:ext cx="8676456" cy="1069514"/>
          </a:xfrm>
          <a:prstGeom prst="rect">
            <a:avLst/>
          </a:prstGeom>
        </p:spPr>
        <p:txBody>
          <a:bodyPr anchor="ctr"/>
          <a:lstStyle>
            <a:lvl1pPr>
              <a:defRPr b="1" baseline="0">
                <a:solidFill>
                  <a:schemeClr val="tx1">
                    <a:lumMod val="75000"/>
                    <a:lumOff val="25000"/>
                  </a:schemeClr>
                </a:solidFill>
                <a:latin typeface="Arial" panose="020B0604020202020204" pitchFamily="34" charset="0"/>
                <a:ea typeface="標楷體" panose="03000509000000000000" pitchFamily="65" charset="-120"/>
                <a:cs typeface="Arial" pitchFamily="34" charset="0"/>
              </a:defRPr>
            </a:lvl1pPr>
          </a:lstStyle>
          <a:p>
            <a:r>
              <a:rPr lang="en-US" altLang="ko-KR" dirty="0" smtClean="0"/>
              <a:t> Click to add title</a:t>
            </a:r>
            <a:endParaRPr lang="ko-KR" altLang="en-US" dirty="0"/>
          </a:p>
        </p:txBody>
      </p:sp>
      <p:sp>
        <p:nvSpPr>
          <p:cNvPr id="4" name="Content Placeholder 2"/>
          <p:cNvSpPr>
            <a:spLocks noGrp="1"/>
          </p:cNvSpPr>
          <p:nvPr>
            <p:ph idx="10"/>
          </p:nvPr>
        </p:nvSpPr>
        <p:spPr>
          <a:xfrm>
            <a:off x="467544" y="1556792"/>
            <a:ext cx="8229600" cy="4536504"/>
          </a:xfrm>
          <a:prstGeom prst="rect">
            <a:avLst/>
          </a:prstGeom>
        </p:spPr>
        <p:txBody>
          <a:bodyPr lIns="396000" anchor="t"/>
          <a:lstStyle>
            <a:lvl1pPr marL="285750" indent="-285750">
              <a:buFont typeface="Arial" panose="020B0604020202020204" pitchFamily="34" charset="0"/>
              <a:buChar char="•"/>
              <a:defRPr sz="2400">
                <a:solidFill>
                  <a:schemeClr val="tx1">
                    <a:lumMod val="75000"/>
                    <a:lumOff val="25000"/>
                  </a:schemeClr>
                </a:solidFill>
              </a:defRPr>
            </a:lvl1pPr>
          </a:lstStyle>
          <a:p>
            <a:pPr lvl="0"/>
            <a:r>
              <a:rPr lang="en-US" altLang="ko-KR" dirty="0" smtClean="0"/>
              <a:t>Click to edit Master text styles</a:t>
            </a:r>
          </a:p>
        </p:txBody>
      </p:sp>
    </p:spTree>
    <p:extLst>
      <p:ext uri="{BB962C8B-B14F-4D97-AF65-F5344CB8AC3E}">
        <p14:creationId xmlns:p14="http://schemas.microsoft.com/office/powerpoint/2010/main" val="369401571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19672" y="0"/>
            <a:ext cx="7524328" cy="1069514"/>
          </a:xfrm>
          <a:prstGeom prst="rect">
            <a:avLst/>
          </a:prstGeom>
        </p:spPr>
        <p:txBody>
          <a:bodyPr anchor="ctr"/>
          <a:lstStyle>
            <a:lvl1pPr>
              <a:defRPr b="1" baseline="0">
                <a:solidFill>
                  <a:schemeClr val="tx1">
                    <a:lumMod val="75000"/>
                    <a:lumOff val="25000"/>
                  </a:schemeClr>
                </a:solidFill>
                <a:latin typeface="Arial" pitchFamily="34" charset="0"/>
                <a:cs typeface="Arial" pitchFamily="34" charset="0"/>
              </a:defRPr>
            </a:lvl1pPr>
          </a:lstStyle>
          <a:p>
            <a:r>
              <a:rPr lang="en-US" altLang="ko-KR" dirty="0" smtClean="0"/>
              <a:t> Click to add title</a:t>
            </a:r>
            <a:endParaRPr lang="ko-KR" altLang="en-US" dirty="0"/>
          </a:p>
        </p:txBody>
      </p:sp>
      <p:sp>
        <p:nvSpPr>
          <p:cNvPr id="4" name="Content Placeholder 2"/>
          <p:cNvSpPr>
            <a:spLocks noGrp="1"/>
          </p:cNvSpPr>
          <p:nvPr>
            <p:ph idx="1"/>
          </p:nvPr>
        </p:nvSpPr>
        <p:spPr>
          <a:xfrm>
            <a:off x="2123728" y="1268760"/>
            <a:ext cx="6563072" cy="460648"/>
          </a:xfrm>
          <a:prstGeom prst="rect">
            <a:avLst/>
          </a:prstGeom>
        </p:spPr>
        <p:txBody>
          <a:bodyPr anchor="ctr"/>
          <a:lstStyle>
            <a:lvl1pPr marL="0" indent="0">
              <a:buNone/>
              <a:defRPr sz="2000">
                <a:solidFill>
                  <a:schemeClr val="tx1">
                    <a:lumMod val="75000"/>
                    <a:lumOff val="25000"/>
                  </a:schemeClr>
                </a:solidFill>
              </a:defRPr>
            </a:lvl1pPr>
          </a:lstStyle>
          <a:p>
            <a:pPr lvl="0"/>
            <a:r>
              <a:rPr lang="en-US" altLang="ko-KR" dirty="0" smtClean="0"/>
              <a:t>Click to edit Master text styles</a:t>
            </a:r>
          </a:p>
        </p:txBody>
      </p:sp>
      <p:sp>
        <p:nvSpPr>
          <p:cNvPr id="5" name="Content Placeholder 2"/>
          <p:cNvSpPr>
            <a:spLocks noGrp="1"/>
          </p:cNvSpPr>
          <p:nvPr>
            <p:ph idx="10"/>
          </p:nvPr>
        </p:nvSpPr>
        <p:spPr>
          <a:xfrm>
            <a:off x="2134072" y="1844824"/>
            <a:ext cx="6563072" cy="4147865"/>
          </a:xfrm>
          <a:prstGeom prst="rect">
            <a:avLst/>
          </a:prstGeom>
        </p:spPr>
        <p:txBody>
          <a:bodyPr lIns="396000" anchor="t"/>
          <a:lstStyle>
            <a:lvl1pPr marL="0" indent="0">
              <a:buNone/>
              <a:defRPr sz="1400">
                <a:solidFill>
                  <a:schemeClr val="tx1">
                    <a:lumMod val="75000"/>
                    <a:lumOff val="25000"/>
                  </a:schemeClr>
                </a:solidFill>
              </a:defRPr>
            </a:lvl1pPr>
          </a:lstStyle>
          <a:p>
            <a:pPr lvl="0"/>
            <a:r>
              <a:rPr lang="en-US" altLang="ko-KR" dirty="0" smtClean="0"/>
              <a:t>Click to edit Master text styles</a:t>
            </a:r>
          </a:p>
        </p:txBody>
      </p:sp>
    </p:spTree>
    <p:extLst>
      <p:ext uri="{BB962C8B-B14F-4D97-AF65-F5344CB8AC3E}">
        <p14:creationId xmlns:p14="http://schemas.microsoft.com/office/powerpoint/2010/main" val="232681852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8DCCD61-643D-44A5-A450-3A42A50CBC1E}" type="datetimeFigureOut">
              <a:rPr lang="en-US" smtClean="0"/>
              <a:t>11/15/2018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2F0832-F084-422D-97D1-AF848F4F2C34}" type="slidenum">
              <a:rPr lang="en-US" smtClean="0"/>
              <a:t>‹#›</a:t>
            </a:fld>
            <a:endParaRPr lang="en-US"/>
          </a:p>
        </p:txBody>
      </p:sp>
    </p:spTree>
    <p:extLst>
      <p:ext uri="{BB962C8B-B14F-4D97-AF65-F5344CB8AC3E}">
        <p14:creationId xmlns:p14="http://schemas.microsoft.com/office/powerpoint/2010/main" val="16560869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DCCD61-643D-44A5-A450-3A42A50CBC1E}" type="datetimeFigureOut">
              <a:rPr lang="en-US" smtClean="0"/>
              <a:t>11/15/2018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2F0832-F084-422D-97D1-AF848F4F2C34}" type="slidenum">
              <a:rPr lang="en-US" smtClean="0"/>
              <a:t>‹#›</a:t>
            </a:fld>
            <a:endParaRPr lang="en-US"/>
          </a:p>
        </p:txBody>
      </p:sp>
    </p:spTree>
    <p:extLst>
      <p:ext uri="{BB962C8B-B14F-4D97-AF65-F5344CB8AC3E}">
        <p14:creationId xmlns:p14="http://schemas.microsoft.com/office/powerpoint/2010/main" val="9242866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8DCCD61-643D-44A5-A450-3A42A50CBC1E}" type="datetimeFigureOut">
              <a:rPr lang="en-US" smtClean="0"/>
              <a:t>11/15/2018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2F0832-F084-422D-97D1-AF848F4F2C34}" type="slidenum">
              <a:rPr lang="en-US" smtClean="0"/>
              <a:t>‹#›</a:t>
            </a:fld>
            <a:endParaRPr lang="en-US"/>
          </a:p>
        </p:txBody>
      </p:sp>
    </p:spTree>
    <p:extLst>
      <p:ext uri="{BB962C8B-B14F-4D97-AF65-F5344CB8AC3E}">
        <p14:creationId xmlns:p14="http://schemas.microsoft.com/office/powerpoint/2010/main" val="32779332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8DCCD61-643D-44A5-A450-3A42A50CBC1E}" type="datetimeFigureOut">
              <a:rPr lang="en-US" smtClean="0"/>
              <a:t>11/15/2018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2F0832-F084-422D-97D1-AF848F4F2C34}" type="slidenum">
              <a:rPr lang="en-US" smtClean="0"/>
              <a:t>‹#›</a:t>
            </a:fld>
            <a:endParaRPr lang="en-US"/>
          </a:p>
        </p:txBody>
      </p:sp>
    </p:spTree>
    <p:extLst>
      <p:ext uri="{BB962C8B-B14F-4D97-AF65-F5344CB8AC3E}">
        <p14:creationId xmlns:p14="http://schemas.microsoft.com/office/powerpoint/2010/main" val="7787904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8DCCD61-643D-44A5-A450-3A42A50CBC1E}" type="datetimeFigureOut">
              <a:rPr lang="en-US" smtClean="0"/>
              <a:t>11/15/2018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2F0832-F084-422D-97D1-AF848F4F2C34}" type="slidenum">
              <a:rPr lang="en-US" smtClean="0"/>
              <a:t>‹#›</a:t>
            </a:fld>
            <a:endParaRPr lang="en-US"/>
          </a:p>
        </p:txBody>
      </p:sp>
    </p:spTree>
    <p:extLst>
      <p:ext uri="{BB962C8B-B14F-4D97-AF65-F5344CB8AC3E}">
        <p14:creationId xmlns:p14="http://schemas.microsoft.com/office/powerpoint/2010/main" val="29198114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8DCCD61-643D-44A5-A450-3A42A50CBC1E}" type="datetimeFigureOut">
              <a:rPr lang="en-US" smtClean="0"/>
              <a:t>11/15/2018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2F0832-F084-422D-97D1-AF848F4F2C34}" type="slidenum">
              <a:rPr lang="en-US" smtClean="0"/>
              <a:t>‹#›</a:t>
            </a:fld>
            <a:endParaRPr lang="en-US"/>
          </a:p>
        </p:txBody>
      </p:sp>
    </p:spTree>
    <p:extLst>
      <p:ext uri="{BB962C8B-B14F-4D97-AF65-F5344CB8AC3E}">
        <p14:creationId xmlns:p14="http://schemas.microsoft.com/office/powerpoint/2010/main" val="181811987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theme" Target="../theme/theme2.xml"/><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373382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Lst>
  <p:txStyles>
    <p:titleStyle>
      <a:lvl1pPr algn="l" defTabSz="914400" rtl="0" eaLnBrk="1" latinLnBrk="1" hangingPunct="1">
        <a:spcBef>
          <a:spcPct val="0"/>
        </a:spcBef>
        <a:buNone/>
        <a:defRPr sz="4000" b="1" kern="1200">
          <a:solidFill>
            <a:schemeClr val="tx1"/>
          </a:solidFill>
          <a:latin typeface="Arial" pitchFamily="34" charset="0"/>
          <a:ea typeface="+mj-ea"/>
          <a:cs typeface="Arial" pitchFamily="34" charset="0"/>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DCCD61-643D-44A5-A450-3A42A50CBC1E}" type="datetimeFigureOut">
              <a:rPr lang="en-US" smtClean="0"/>
              <a:t>11/15/2018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2F0832-F084-422D-97D1-AF848F4F2C34}" type="slidenum">
              <a:rPr lang="en-US" smtClean="0"/>
              <a:t>‹#›</a:t>
            </a:fld>
            <a:endParaRPr lang="en-US"/>
          </a:p>
        </p:txBody>
      </p:sp>
    </p:spTree>
    <p:extLst>
      <p:ext uri="{BB962C8B-B14F-4D97-AF65-F5344CB8AC3E}">
        <p14:creationId xmlns:p14="http://schemas.microsoft.com/office/powerpoint/2010/main" val="3286357357"/>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www.free-powerpoint-templates-design.com/free-powerpoint-templates-design"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176464" y="5013176"/>
            <a:ext cx="4788024" cy="369332"/>
          </a:xfrm>
          <a:prstGeom prst="rect">
            <a:avLst/>
          </a:prstGeom>
          <a:noFill/>
        </p:spPr>
        <p:txBody>
          <a:bodyPr wrap="square">
            <a:spAutoFit/>
          </a:bodyPr>
          <a:lstStyle/>
          <a:p>
            <a:pPr algn="r" fontAlgn="auto">
              <a:spcBef>
                <a:spcPts val="0"/>
              </a:spcBef>
              <a:spcAft>
                <a:spcPts val="0"/>
              </a:spcAft>
              <a:defRPr/>
            </a:pPr>
            <a:r>
              <a:rPr kumimoji="0" lang="zh-TW" altLang="en-US" b="1" dirty="0" smtClean="0">
                <a:solidFill>
                  <a:schemeClr val="accent3">
                    <a:lumMod val="50000"/>
                  </a:schemeClr>
                </a:solidFill>
                <a:latin typeface="Arial" pitchFamily="34" charset="0"/>
                <a:cs typeface="Arial" pitchFamily="34" charset="0"/>
              </a:rPr>
              <a:t>雲科財金系  張子溥   </a:t>
            </a:r>
            <a:r>
              <a:rPr kumimoji="0" lang="en-US" altLang="zh-TW" b="1" dirty="0" smtClean="0">
                <a:solidFill>
                  <a:schemeClr val="accent3">
                    <a:lumMod val="50000"/>
                  </a:schemeClr>
                </a:solidFill>
                <a:latin typeface="Arial" pitchFamily="34" charset="0"/>
                <a:cs typeface="Arial" pitchFamily="34" charset="0"/>
              </a:rPr>
              <a:t>2018.11.15</a:t>
            </a:r>
            <a:endParaRPr kumimoji="0" lang="en-US" altLang="ko-KR" b="1" dirty="0">
              <a:solidFill>
                <a:schemeClr val="accent3">
                  <a:lumMod val="50000"/>
                </a:schemeClr>
              </a:solidFill>
              <a:latin typeface="Arial" pitchFamily="34" charset="0"/>
              <a:cs typeface="Arial" pitchFamily="34" charset="0"/>
            </a:endParaRPr>
          </a:p>
        </p:txBody>
      </p:sp>
      <p:sp>
        <p:nvSpPr>
          <p:cNvPr id="5" name="TextBox 1"/>
          <p:cNvSpPr txBox="1">
            <a:spLocks noChangeArrowheads="1"/>
          </p:cNvSpPr>
          <p:nvPr/>
        </p:nvSpPr>
        <p:spPr bwMode="auto">
          <a:xfrm>
            <a:off x="2267744" y="2564904"/>
            <a:ext cx="6696744" cy="1569660"/>
          </a:xfrm>
          <a:prstGeom prst="rect">
            <a:avLst/>
          </a:prstGeom>
          <a:noFill/>
          <a:ln w="9525">
            <a:noFill/>
            <a:miter lim="800000"/>
            <a:headEnd/>
            <a:tailEnd/>
          </a:ln>
        </p:spPr>
        <p:txBody>
          <a:bodyPr wrap="square">
            <a:spAutoFit/>
          </a:bodyPr>
          <a:lstStyle/>
          <a:p>
            <a:pPr algn="r"/>
            <a:r>
              <a:rPr lang="zh-TW" altLang="en-US" sz="4800" b="1" dirty="0" smtClean="0">
                <a:solidFill>
                  <a:schemeClr val="accent3">
                    <a:lumMod val="50000"/>
                  </a:schemeClr>
                </a:solidFill>
                <a:latin typeface="Arial" pitchFamily="34" charset="0"/>
                <a:ea typeface="맑은 고딕" pitchFamily="50" charset="-127"/>
                <a:cs typeface="Arial" pitchFamily="34" charset="0"/>
              </a:rPr>
              <a:t>隨機森林</a:t>
            </a:r>
            <a:endParaRPr lang="en-US" altLang="zh-TW" sz="4800" b="1" dirty="0" smtClean="0">
              <a:solidFill>
                <a:schemeClr val="accent3">
                  <a:lumMod val="50000"/>
                </a:schemeClr>
              </a:solidFill>
              <a:latin typeface="Arial" pitchFamily="34" charset="0"/>
              <a:ea typeface="맑은 고딕" pitchFamily="50" charset="-127"/>
              <a:cs typeface="Arial" pitchFamily="34" charset="0"/>
            </a:endParaRPr>
          </a:p>
          <a:p>
            <a:pPr algn="r"/>
            <a:r>
              <a:rPr lang="en-US" altLang="zh-TW" sz="4800" b="1" dirty="0" smtClean="0">
                <a:solidFill>
                  <a:schemeClr val="accent3">
                    <a:lumMod val="50000"/>
                  </a:schemeClr>
                </a:solidFill>
                <a:latin typeface="Arial" pitchFamily="34" charset="0"/>
                <a:ea typeface="맑은 고딕" pitchFamily="50" charset="-127"/>
                <a:cs typeface="Arial" pitchFamily="34" charset="0"/>
              </a:rPr>
              <a:t>Random Forest</a:t>
            </a:r>
            <a:endParaRPr lang="en-US" altLang="ko-KR" sz="4800" b="1" dirty="0" smtClean="0">
              <a:solidFill>
                <a:schemeClr val="accent3">
                  <a:lumMod val="50000"/>
                </a:schemeClr>
              </a:solidFill>
              <a:latin typeface="Arial" pitchFamily="34" charset="0"/>
              <a:ea typeface="맑은 고딕" pitchFamily="50" charset="-127"/>
              <a:cs typeface="Arial" pitchFamily="34" charset="0"/>
            </a:endParaRPr>
          </a:p>
        </p:txBody>
      </p:sp>
      <p:sp>
        <p:nvSpPr>
          <p:cNvPr id="7" name="TextBox 6">
            <a:hlinkClick r:id="rId2"/>
          </p:cNvPr>
          <p:cNvSpPr txBox="1"/>
          <p:nvPr/>
        </p:nvSpPr>
        <p:spPr>
          <a:xfrm>
            <a:off x="0" y="6597932"/>
            <a:ext cx="9144000" cy="215444"/>
          </a:xfrm>
          <a:prstGeom prst="rect">
            <a:avLst/>
          </a:prstGeom>
          <a:noFill/>
        </p:spPr>
        <p:txBody>
          <a:bodyPr wrap="square" rtlCol="0">
            <a:spAutoFit/>
          </a:bodyPr>
          <a:lstStyle/>
          <a:p>
            <a:pPr algn="ctr"/>
            <a:r>
              <a:rPr lang="en-US" altLang="ko-KR" sz="800" dirty="0" smtClean="0">
                <a:solidFill>
                  <a:schemeClr val="accent3">
                    <a:lumMod val="50000"/>
                  </a:schemeClr>
                </a:solidFill>
                <a:latin typeface="Arial" pitchFamily="34" charset="0"/>
                <a:cs typeface="Arial" pitchFamily="34" charset="0"/>
              </a:rPr>
              <a:t>ALLPPT.com _ Free PowerPoint Templates, Diagrams and Charts</a:t>
            </a:r>
            <a:endParaRPr lang="ko-KR" altLang="en-US" sz="800" dirty="0">
              <a:solidFill>
                <a:schemeClr val="accent3">
                  <a:lumMod val="50000"/>
                </a:schemeClr>
              </a:solidFill>
              <a:latin typeface="Arial" pitchFamily="34" charset="0"/>
              <a:cs typeface="Arial" pitchFamily="34" charset="0"/>
            </a:endParaRPr>
          </a:p>
        </p:txBody>
      </p:sp>
    </p:spTree>
    <p:extLst>
      <p:ext uri="{BB962C8B-B14F-4D97-AF65-F5344CB8AC3E}">
        <p14:creationId xmlns:p14="http://schemas.microsoft.com/office/powerpoint/2010/main" val="194122179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zh-TW" altLang="en-US" smtClean="0"/>
              <a:t>何謂森林？？</a:t>
            </a:r>
            <a:endParaRPr lang="ko-KR" altLang="en-US" dirty="0"/>
          </a:p>
        </p:txBody>
      </p:sp>
      <p:pic>
        <p:nvPicPr>
          <p:cNvPr id="1026" name="Picture 2"/>
          <p:cNvPicPr>
            <a:picLocks noGrp="1" noChangeAspect="1" noChangeArrowheads="1"/>
          </p:cNvPicPr>
          <p:nvPr>
            <p:ph idx="10"/>
          </p:nvPr>
        </p:nvPicPr>
        <p:blipFill>
          <a:blip r:embed="rId2">
            <a:extLst>
              <a:ext uri="{28A0092B-C50C-407E-A947-70E740481C1C}">
                <a14:useLocalDpi xmlns:a14="http://schemas.microsoft.com/office/drawing/2010/main" val="0"/>
              </a:ext>
            </a:extLst>
          </a:blip>
          <a:srcRect/>
          <a:stretch>
            <a:fillRect/>
          </a:stretch>
        </p:blipFill>
        <p:spPr bwMode="auto">
          <a:xfrm>
            <a:off x="467544" y="2060848"/>
            <a:ext cx="8229600" cy="24666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文字方塊 8"/>
          <p:cNvSpPr txBox="1"/>
          <p:nvPr/>
        </p:nvSpPr>
        <p:spPr>
          <a:xfrm>
            <a:off x="467544" y="4581128"/>
            <a:ext cx="4752528" cy="369332"/>
          </a:xfrm>
          <a:prstGeom prst="rect">
            <a:avLst/>
          </a:prstGeom>
          <a:noFill/>
        </p:spPr>
        <p:txBody>
          <a:bodyPr wrap="square" rtlCol="0">
            <a:spAutoFit/>
          </a:bodyPr>
          <a:lstStyle/>
          <a:p>
            <a:r>
              <a:rPr lang="zh-TW" altLang="en-US" dirty="0" smtClean="0"/>
              <a:t>資料</a:t>
            </a:r>
            <a:r>
              <a:rPr lang="zh-TW" altLang="en-US" dirty="0"/>
              <a:t>來源：教育部重編國語辭典修訂本</a:t>
            </a:r>
          </a:p>
        </p:txBody>
      </p:sp>
    </p:spTree>
    <p:extLst>
      <p:ext uri="{BB962C8B-B14F-4D97-AF65-F5344CB8AC3E}">
        <p14:creationId xmlns:p14="http://schemas.microsoft.com/office/powerpoint/2010/main" val="891763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增強學習的概念</a:t>
            </a:r>
            <a:endParaRPr lang="zh-TW" altLang="en-US" dirty="0"/>
          </a:p>
        </p:txBody>
      </p:sp>
      <p:sp>
        <p:nvSpPr>
          <p:cNvPr id="3" name="內容版面配置區 2"/>
          <p:cNvSpPr>
            <a:spLocks noGrp="1"/>
          </p:cNvSpPr>
          <p:nvPr>
            <p:ph idx="10"/>
          </p:nvPr>
        </p:nvSpPr>
        <p:spPr/>
        <p:txBody>
          <a:bodyPr/>
          <a:lstStyle/>
          <a:p>
            <a:r>
              <a:rPr lang="zh-TW" altLang="en-US" dirty="0" smtClean="0"/>
              <a:t>單一分類結果</a:t>
            </a:r>
            <a:r>
              <a:rPr lang="en-US" altLang="zh-TW" dirty="0" smtClean="0"/>
              <a:t>(</a:t>
            </a:r>
            <a:r>
              <a:rPr lang="zh-TW" altLang="en-US" dirty="0" smtClean="0"/>
              <a:t>決策樹</a:t>
            </a:r>
            <a:r>
              <a:rPr lang="en-US" altLang="zh-TW" dirty="0" smtClean="0"/>
              <a:t>)</a:t>
            </a:r>
            <a:r>
              <a:rPr lang="zh-TW" altLang="en-US" dirty="0" smtClean="0"/>
              <a:t>不一定可靠，而且沒有一個單一分類結果可以以一敵百。因此，一個民主的取向就是增強學習</a:t>
            </a:r>
            <a:r>
              <a:rPr lang="en-US" altLang="zh-TW" dirty="0" smtClean="0"/>
              <a:t>(ensemble learning</a:t>
            </a:r>
            <a:r>
              <a:rPr lang="zh-TW" altLang="en-US" dirty="0" smtClean="0"/>
              <a:t>，或稱集成學習</a:t>
            </a:r>
            <a:r>
              <a:rPr lang="en-US" altLang="zh-TW" dirty="0" smtClean="0"/>
              <a:t>)</a:t>
            </a:r>
            <a:r>
              <a:rPr lang="zh-TW" altLang="en-US" dirty="0" smtClean="0"/>
              <a:t>，也就是將多種結果綜合起來，增強單一結果。</a:t>
            </a:r>
            <a:endParaRPr lang="en-US" altLang="zh-TW" dirty="0" smtClean="0"/>
          </a:p>
          <a:p>
            <a:endParaRPr lang="zh-TW" altLang="en-US" dirty="0"/>
          </a:p>
        </p:txBody>
      </p:sp>
      <p:pic>
        <p:nvPicPr>
          <p:cNvPr id="2050" name="Picture 2" descr="「random forest」的圖片搜尋結果"/>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1760" y="3254964"/>
            <a:ext cx="4392488" cy="32943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389471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隨機森林的邏輯</a:t>
            </a:r>
            <a:endParaRPr lang="zh-TW" altLang="en-US" dirty="0"/>
          </a:p>
        </p:txBody>
      </p:sp>
      <p:sp>
        <p:nvSpPr>
          <p:cNvPr id="3" name="內容版面配置區 2"/>
          <p:cNvSpPr>
            <a:spLocks noGrp="1"/>
          </p:cNvSpPr>
          <p:nvPr>
            <p:ph idx="10"/>
          </p:nvPr>
        </p:nvSpPr>
        <p:spPr/>
        <p:txBody>
          <a:bodyPr/>
          <a:lstStyle/>
          <a:p>
            <a:r>
              <a:rPr lang="zh-TW" altLang="en-US" dirty="0"/>
              <a:t>在機器學習中，隨機森林是一個</a:t>
            </a:r>
            <a:r>
              <a:rPr lang="zh-TW" altLang="en-US" b="1" dirty="0"/>
              <a:t>包含多個決策樹</a:t>
            </a:r>
            <a:r>
              <a:rPr lang="zh-TW" altLang="en-US" dirty="0"/>
              <a:t>的分類器，並且其輸出的類別是由個別樹輸出的類別的</a:t>
            </a:r>
            <a:r>
              <a:rPr lang="zh-TW" altLang="en-US" b="1" dirty="0"/>
              <a:t>眾數</a:t>
            </a:r>
            <a:r>
              <a:rPr lang="zh-TW" altLang="en-US" dirty="0"/>
              <a:t>而定。 </a:t>
            </a:r>
            <a:endParaRPr lang="en-US" altLang="zh-TW" dirty="0" smtClean="0"/>
          </a:p>
          <a:p>
            <a:r>
              <a:rPr lang="zh-TW" altLang="en-US" dirty="0"/>
              <a:t>其實從直觀角度來解釋，每棵決策樹都是一個分類</a:t>
            </a:r>
            <a:r>
              <a:rPr lang="zh-TW" altLang="en-US" dirty="0" smtClean="0"/>
              <a:t>器，</a:t>
            </a:r>
            <a:r>
              <a:rPr lang="zh-TW" altLang="en-US" dirty="0"/>
              <a:t>那麼對於一個輸入樣本，</a:t>
            </a:r>
            <a:r>
              <a:rPr lang="en-US" altLang="zh-TW" dirty="0"/>
              <a:t>N</a:t>
            </a:r>
            <a:r>
              <a:rPr lang="zh-TW" altLang="en-US" dirty="0"/>
              <a:t>棵樹會有</a:t>
            </a:r>
            <a:r>
              <a:rPr lang="en-US" altLang="zh-TW" dirty="0"/>
              <a:t>N</a:t>
            </a:r>
            <a:r>
              <a:rPr lang="zh-TW" altLang="en-US" dirty="0"/>
              <a:t>個分類結果。而隨機森林集成了所有的分類投票結果，將投票次數最多的類別指定為最終的</a:t>
            </a:r>
            <a:r>
              <a:rPr lang="zh-TW" altLang="en-US" dirty="0" smtClean="0"/>
              <a:t>輸出</a:t>
            </a:r>
            <a:endParaRPr lang="zh-TW" altLang="en-US" dirty="0"/>
          </a:p>
        </p:txBody>
      </p:sp>
      <p:pic>
        <p:nvPicPr>
          <p:cNvPr id="3074" name="Picture 2" descr="「random forest」的圖片搜尋結果"/>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60032" y="4041067"/>
            <a:ext cx="3672408" cy="27543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399502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隨機森林的</a:t>
            </a:r>
            <a:r>
              <a:rPr lang="zh-TW" altLang="en-US" dirty="0" smtClean="0">
                <a:latin typeface="新細明體"/>
                <a:ea typeface="新細明體"/>
              </a:rPr>
              <a:t>「</a:t>
            </a:r>
            <a:r>
              <a:rPr lang="zh-TW" altLang="en-US" dirty="0" smtClean="0"/>
              <a:t>隨機</a:t>
            </a:r>
            <a:r>
              <a:rPr lang="zh-TW" altLang="en-US" dirty="0" smtClean="0">
                <a:latin typeface="標楷體"/>
                <a:ea typeface="標楷體"/>
              </a:rPr>
              <a:t>」</a:t>
            </a:r>
            <a:endParaRPr lang="zh-TW" altLang="en-US" dirty="0"/>
          </a:p>
        </p:txBody>
      </p:sp>
      <p:sp>
        <p:nvSpPr>
          <p:cNvPr id="3" name="內容版面配置區 2"/>
          <p:cNvSpPr>
            <a:spLocks noGrp="1"/>
          </p:cNvSpPr>
          <p:nvPr>
            <p:ph idx="10"/>
          </p:nvPr>
        </p:nvSpPr>
        <p:spPr/>
        <p:txBody>
          <a:bodyPr/>
          <a:lstStyle/>
          <a:p>
            <a:r>
              <a:rPr lang="zh-TW" altLang="en-US" b="1" dirty="0" smtClean="0"/>
              <a:t>對於樣本與變數的隨機抽樣</a:t>
            </a:r>
            <a:endParaRPr lang="en-US" altLang="zh-TW" b="1" dirty="0" smtClean="0"/>
          </a:p>
          <a:p>
            <a:r>
              <a:rPr lang="zh-TW" altLang="en-US" dirty="0"/>
              <a:t>如果訓練集大小為</a:t>
            </a:r>
            <a:r>
              <a:rPr lang="en-US" altLang="zh-TW" dirty="0"/>
              <a:t>N</a:t>
            </a:r>
            <a:r>
              <a:rPr lang="zh-TW" altLang="en-US" dirty="0"/>
              <a:t>，對於每棵樹而言，隨機且有放回地從訓練集中的抽取</a:t>
            </a:r>
            <a:r>
              <a:rPr lang="en-US" altLang="zh-TW" dirty="0"/>
              <a:t>N</a:t>
            </a:r>
            <a:r>
              <a:rPr lang="zh-TW" altLang="en-US" dirty="0"/>
              <a:t>個訓練樣本（這種採樣方式成為</a:t>
            </a:r>
            <a:r>
              <a:rPr lang="en-US" altLang="zh-TW" dirty="0"/>
              <a:t>bootstrap sample</a:t>
            </a:r>
            <a:r>
              <a:rPr lang="zh-TW" altLang="en-US" dirty="0"/>
              <a:t>），作為該樹的訓練</a:t>
            </a:r>
            <a:r>
              <a:rPr lang="zh-TW" altLang="en-US" dirty="0" smtClean="0"/>
              <a:t>集</a:t>
            </a:r>
            <a:endParaRPr lang="en-US" altLang="zh-TW" dirty="0"/>
          </a:p>
          <a:p>
            <a:r>
              <a:rPr lang="zh-TW" altLang="en-US" dirty="0"/>
              <a:t>如果每個樣本的特徵維度為</a:t>
            </a:r>
            <a:r>
              <a:rPr lang="en-US" altLang="zh-TW" dirty="0"/>
              <a:t>M</a:t>
            </a:r>
            <a:r>
              <a:rPr lang="zh-TW" altLang="en-US" dirty="0"/>
              <a:t>，指定一個常數</a:t>
            </a:r>
            <a:r>
              <a:rPr lang="en-US" altLang="zh-TW" dirty="0"/>
              <a:t>m&lt;&lt;M</a:t>
            </a:r>
            <a:r>
              <a:rPr lang="zh-TW" altLang="en-US" dirty="0"/>
              <a:t>，隨機地從</a:t>
            </a:r>
            <a:r>
              <a:rPr lang="en-US" altLang="zh-TW" dirty="0"/>
              <a:t>M</a:t>
            </a:r>
            <a:r>
              <a:rPr lang="zh-TW" altLang="en-US" dirty="0"/>
              <a:t>個特徵中選取</a:t>
            </a:r>
            <a:r>
              <a:rPr lang="en-US" altLang="zh-TW" dirty="0"/>
              <a:t>m</a:t>
            </a:r>
            <a:r>
              <a:rPr lang="zh-TW" altLang="en-US" dirty="0"/>
              <a:t>個特徵子集，每次樹進行分裂時，從這</a:t>
            </a:r>
            <a:r>
              <a:rPr lang="en-US" altLang="zh-TW" dirty="0"/>
              <a:t>m</a:t>
            </a:r>
            <a:r>
              <a:rPr lang="zh-TW" altLang="en-US" dirty="0"/>
              <a:t>個特徵中選擇最優的</a:t>
            </a:r>
            <a:r>
              <a:rPr lang="zh-TW" altLang="en-US" dirty="0" smtClean="0"/>
              <a:t>；</a:t>
            </a:r>
            <a:endParaRPr lang="en-US" altLang="zh-TW" dirty="0" smtClean="0"/>
          </a:p>
          <a:p>
            <a:r>
              <a:rPr lang="zh-TW" altLang="en-US" dirty="0"/>
              <a:t>兩個隨機性的引入對隨機森林的分類性能至關重要。由於它們的引入，使得隨機森林不容易陷入過擬合，並且具有很好得抗噪</a:t>
            </a:r>
            <a:r>
              <a:rPr lang="zh-TW" altLang="en-US" dirty="0" smtClean="0"/>
              <a:t>能力</a:t>
            </a:r>
            <a:endParaRPr lang="zh-TW" altLang="en-US" dirty="0"/>
          </a:p>
        </p:txBody>
      </p:sp>
    </p:spTree>
    <p:extLst>
      <p:ext uri="{BB962C8B-B14F-4D97-AF65-F5344CB8AC3E}">
        <p14:creationId xmlns:p14="http://schemas.microsoft.com/office/powerpoint/2010/main" val="15029550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隨機森林的生成</a:t>
            </a:r>
            <a:endParaRPr lang="zh-TW" altLang="en-US" dirty="0"/>
          </a:p>
        </p:txBody>
      </p:sp>
      <p:sp>
        <p:nvSpPr>
          <p:cNvPr id="3" name="內容版面配置區 2"/>
          <p:cNvSpPr>
            <a:spLocks noGrp="1"/>
          </p:cNvSpPr>
          <p:nvPr>
            <p:ph idx="10"/>
          </p:nvPr>
        </p:nvSpPr>
        <p:spPr/>
        <p:txBody>
          <a:bodyPr/>
          <a:lstStyle/>
          <a:p>
            <a:r>
              <a:rPr lang="zh-TW" altLang="en-US" dirty="0"/>
              <a:t>對採樣之後的資料使用完全分裂的方式建立出決策樹，這樣決策樹的某一個葉子節點要麼是無法繼續分裂的，要麼裡面的所有樣本的都是指向的同一個分類。分裂的辦法是：採用上面說的列採樣的過程從這</a:t>
            </a:r>
            <a:r>
              <a:rPr lang="en-US" altLang="zh-TW" dirty="0"/>
              <a:t>m</a:t>
            </a:r>
            <a:r>
              <a:rPr lang="zh-TW" altLang="en-US" dirty="0"/>
              <a:t>個屬性中採用某種策略（比如說資訊增益）來選擇</a:t>
            </a:r>
            <a:r>
              <a:rPr lang="en-US" altLang="zh-TW" dirty="0"/>
              <a:t>1</a:t>
            </a:r>
            <a:r>
              <a:rPr lang="zh-TW" altLang="en-US" dirty="0"/>
              <a:t>個屬性作為該節點的分裂屬性</a:t>
            </a:r>
            <a:r>
              <a:rPr lang="zh-TW" altLang="en-US" dirty="0" smtClean="0"/>
              <a:t>。</a:t>
            </a:r>
            <a:endParaRPr lang="zh-TW" altLang="en-US" dirty="0"/>
          </a:p>
          <a:p>
            <a:r>
              <a:rPr lang="zh-TW" altLang="en-US" dirty="0"/>
              <a:t>決策樹形成過程中每個節點都要按完全分裂的方式來分裂，一直到不能夠再分裂</a:t>
            </a:r>
            <a:r>
              <a:rPr lang="zh-TW" altLang="en-US" dirty="0" smtClean="0"/>
              <a:t>為止。</a:t>
            </a:r>
            <a:endParaRPr lang="zh-TW" altLang="en-US" dirty="0"/>
          </a:p>
        </p:txBody>
      </p:sp>
    </p:spTree>
    <p:extLst>
      <p:ext uri="{BB962C8B-B14F-4D97-AF65-F5344CB8AC3E}">
        <p14:creationId xmlns:p14="http://schemas.microsoft.com/office/powerpoint/2010/main" val="34883386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隨機森林分類效果（錯誤率</a:t>
            </a:r>
            <a:r>
              <a:rPr lang="zh-TW" altLang="en-US" dirty="0" smtClean="0"/>
              <a:t>）</a:t>
            </a:r>
            <a:endParaRPr lang="zh-TW" altLang="en-US" dirty="0"/>
          </a:p>
        </p:txBody>
      </p:sp>
      <p:sp>
        <p:nvSpPr>
          <p:cNvPr id="3" name="內容版面配置區 2"/>
          <p:cNvSpPr>
            <a:spLocks noGrp="1"/>
          </p:cNvSpPr>
          <p:nvPr>
            <p:ph idx="10"/>
          </p:nvPr>
        </p:nvSpPr>
        <p:spPr/>
        <p:txBody>
          <a:bodyPr/>
          <a:lstStyle/>
          <a:p>
            <a:r>
              <a:rPr lang="zh-TW" altLang="en-US" dirty="0"/>
              <a:t>與兩個因素有關：</a:t>
            </a:r>
          </a:p>
          <a:p>
            <a:pPr lvl="1"/>
            <a:r>
              <a:rPr lang="zh-TW" altLang="en-US" sz="2400" dirty="0" smtClean="0"/>
              <a:t>森林</a:t>
            </a:r>
            <a:r>
              <a:rPr lang="zh-TW" altLang="en-US" sz="2400" dirty="0"/>
              <a:t>中任意兩棵樹的相關性：相關性越大，錯誤率越大；</a:t>
            </a:r>
          </a:p>
          <a:p>
            <a:pPr lvl="1"/>
            <a:r>
              <a:rPr lang="zh-TW" altLang="en-US" sz="2400" dirty="0"/>
              <a:t>森林中每棵樹的分類能力：每棵樹的分類能力越強，整個森林的錯誤率越低</a:t>
            </a:r>
            <a:r>
              <a:rPr lang="zh-TW" altLang="en-US" sz="2400" dirty="0" smtClean="0"/>
              <a:t>。</a:t>
            </a:r>
            <a:endParaRPr lang="en-US" altLang="zh-TW" sz="2400" dirty="0" smtClean="0"/>
          </a:p>
          <a:p>
            <a:r>
              <a:rPr lang="zh-TW" altLang="en-US" dirty="0"/>
              <a:t>減小特徵選擇個數</a:t>
            </a:r>
            <a:r>
              <a:rPr lang="en-US" altLang="zh-TW" dirty="0"/>
              <a:t>m</a:t>
            </a:r>
            <a:r>
              <a:rPr lang="zh-TW" altLang="en-US" dirty="0"/>
              <a:t>，樹的相關性和分類能力也會相應的降低；增大</a:t>
            </a:r>
            <a:r>
              <a:rPr lang="en-US" altLang="zh-TW" dirty="0"/>
              <a:t>m</a:t>
            </a:r>
            <a:r>
              <a:rPr lang="zh-TW" altLang="en-US" dirty="0"/>
              <a:t>，兩者也會隨之增大。所以關鍵問題是如何選擇最優的</a:t>
            </a:r>
            <a:r>
              <a:rPr lang="en-US" altLang="zh-TW" dirty="0"/>
              <a:t>m</a:t>
            </a:r>
            <a:r>
              <a:rPr lang="zh-TW" altLang="en-US" dirty="0"/>
              <a:t>（或者是範圍），這也是隨機森林唯一的一個參數</a:t>
            </a:r>
            <a:r>
              <a:rPr lang="zh-TW" altLang="en-US" dirty="0" smtClean="0"/>
              <a:t>。</a:t>
            </a:r>
            <a:endParaRPr lang="zh-TW" altLang="en-US" dirty="0"/>
          </a:p>
        </p:txBody>
      </p:sp>
    </p:spTree>
    <p:extLst>
      <p:ext uri="{BB962C8B-B14F-4D97-AF65-F5344CB8AC3E}">
        <p14:creationId xmlns:p14="http://schemas.microsoft.com/office/powerpoint/2010/main" val="23683889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袋外錯誤率（</a:t>
            </a:r>
            <a:r>
              <a:rPr lang="en-US" altLang="zh-TW" dirty="0" err="1"/>
              <a:t>oob</a:t>
            </a:r>
            <a:r>
              <a:rPr lang="en-US" altLang="zh-TW" dirty="0"/>
              <a:t> error</a:t>
            </a:r>
            <a:r>
              <a:rPr lang="zh-TW" altLang="en-US" dirty="0"/>
              <a:t>）</a:t>
            </a:r>
          </a:p>
        </p:txBody>
      </p:sp>
      <p:sp>
        <p:nvSpPr>
          <p:cNvPr id="3" name="內容版面配置區 2"/>
          <p:cNvSpPr>
            <a:spLocks noGrp="1"/>
          </p:cNvSpPr>
          <p:nvPr>
            <p:ph idx="10"/>
          </p:nvPr>
        </p:nvSpPr>
        <p:spPr/>
        <p:txBody>
          <a:bodyPr/>
          <a:lstStyle/>
          <a:p>
            <a:r>
              <a:rPr lang="zh-TW" altLang="en-US" dirty="0"/>
              <a:t>構建隨機森林的關鍵問題就是如何選擇最優的</a:t>
            </a:r>
            <a:r>
              <a:rPr lang="en-US" altLang="zh-TW" dirty="0"/>
              <a:t>m</a:t>
            </a:r>
            <a:r>
              <a:rPr lang="zh-TW" altLang="en-US" dirty="0"/>
              <a:t>，這裡要依據袋外錯誤率</a:t>
            </a:r>
            <a:r>
              <a:rPr lang="en-US" altLang="zh-TW" dirty="0" err="1"/>
              <a:t>oob</a:t>
            </a:r>
            <a:r>
              <a:rPr lang="en-US" altLang="zh-TW" dirty="0"/>
              <a:t> error</a:t>
            </a:r>
            <a:r>
              <a:rPr lang="zh-TW" altLang="en-US" dirty="0"/>
              <a:t>（</a:t>
            </a:r>
            <a:r>
              <a:rPr lang="en-US" altLang="zh-TW" dirty="0"/>
              <a:t>out-of-bag error</a:t>
            </a:r>
            <a:r>
              <a:rPr lang="zh-TW" altLang="en-US" dirty="0" smtClean="0"/>
              <a:t>）</a:t>
            </a:r>
            <a:endParaRPr lang="en-US" altLang="zh-TW" dirty="0" smtClean="0"/>
          </a:p>
          <a:p>
            <a:r>
              <a:rPr lang="zh-TW" altLang="en-US" dirty="0"/>
              <a:t>隨機森林有一個重要的優點就是，沒有必要對它進行交叉驗證或者用一個獨立的測試集來獲得誤差的一個無偏估計。它可以在內部進行評估，也就是說在生成的過程中就可以對誤差建立一個無偏估計</a:t>
            </a:r>
            <a:r>
              <a:rPr lang="zh-TW" altLang="en-US" dirty="0" smtClean="0"/>
              <a:t>。</a:t>
            </a:r>
            <a:endParaRPr lang="zh-TW" altLang="en-US" dirty="0"/>
          </a:p>
          <a:p>
            <a:r>
              <a:rPr lang="zh-TW" altLang="en-US" dirty="0"/>
              <a:t>我們知道，在構建每棵樹時，我們對訓練集使用了不同的</a:t>
            </a:r>
            <a:r>
              <a:rPr lang="en-US" altLang="zh-TW" dirty="0"/>
              <a:t>bootstrap sample</a:t>
            </a:r>
            <a:r>
              <a:rPr lang="zh-TW" altLang="en-US" dirty="0"/>
              <a:t>（隨機且有放回地抽取）。所以對於每棵樹而言（假設對於第</a:t>
            </a:r>
            <a:r>
              <a:rPr lang="en-US" altLang="zh-TW" dirty="0"/>
              <a:t>k</a:t>
            </a:r>
            <a:r>
              <a:rPr lang="zh-TW" altLang="en-US" dirty="0"/>
              <a:t>棵樹），大約有</a:t>
            </a:r>
            <a:r>
              <a:rPr lang="en-US" altLang="zh-TW" dirty="0"/>
              <a:t>1/3</a:t>
            </a:r>
            <a:r>
              <a:rPr lang="zh-TW" altLang="en-US" dirty="0"/>
              <a:t>的訓練實例沒有參與第</a:t>
            </a:r>
            <a:r>
              <a:rPr lang="en-US" altLang="zh-TW" dirty="0"/>
              <a:t>k</a:t>
            </a:r>
            <a:r>
              <a:rPr lang="zh-TW" altLang="en-US" dirty="0"/>
              <a:t>棵樹的生成，它們稱為第</a:t>
            </a:r>
            <a:r>
              <a:rPr lang="en-US" altLang="zh-TW" dirty="0"/>
              <a:t>k</a:t>
            </a:r>
            <a:r>
              <a:rPr lang="zh-TW" altLang="en-US" dirty="0"/>
              <a:t>棵樹的</a:t>
            </a:r>
            <a:r>
              <a:rPr lang="en-US" altLang="zh-TW" dirty="0" err="1"/>
              <a:t>oob</a:t>
            </a:r>
            <a:r>
              <a:rPr lang="zh-TW" altLang="en-US" dirty="0"/>
              <a:t>樣本。</a:t>
            </a:r>
          </a:p>
          <a:p>
            <a:endParaRPr lang="zh-TW" altLang="en-US" dirty="0"/>
          </a:p>
        </p:txBody>
      </p:sp>
    </p:spTree>
    <p:extLst>
      <p:ext uri="{BB962C8B-B14F-4D97-AF65-F5344CB8AC3E}">
        <p14:creationId xmlns:p14="http://schemas.microsoft.com/office/powerpoint/2010/main" val="40373095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袋外錯誤率（</a:t>
            </a:r>
            <a:r>
              <a:rPr lang="en-US" altLang="zh-TW" dirty="0" err="1"/>
              <a:t>oob</a:t>
            </a:r>
            <a:r>
              <a:rPr lang="en-US" altLang="zh-TW" dirty="0"/>
              <a:t> error</a:t>
            </a:r>
            <a:r>
              <a:rPr lang="zh-TW" altLang="en-US" dirty="0"/>
              <a:t>）</a:t>
            </a:r>
          </a:p>
        </p:txBody>
      </p:sp>
      <p:sp>
        <p:nvSpPr>
          <p:cNvPr id="3" name="內容版面配置區 2"/>
          <p:cNvSpPr>
            <a:spLocks noGrp="1"/>
          </p:cNvSpPr>
          <p:nvPr>
            <p:ph idx="10"/>
          </p:nvPr>
        </p:nvSpPr>
        <p:spPr/>
        <p:txBody>
          <a:bodyPr/>
          <a:lstStyle/>
          <a:p>
            <a:r>
              <a:rPr lang="zh-TW" altLang="en-US" dirty="0"/>
              <a:t>而這樣的採樣特點就允許我們進行</a:t>
            </a:r>
            <a:r>
              <a:rPr lang="en-US" altLang="zh-TW" dirty="0" err="1"/>
              <a:t>oob</a:t>
            </a:r>
            <a:r>
              <a:rPr lang="zh-TW" altLang="en-US" dirty="0"/>
              <a:t>估計，它的計算方式如下</a:t>
            </a:r>
            <a:r>
              <a:rPr lang="zh-TW" altLang="en-US" dirty="0" smtClean="0"/>
              <a:t>：（</a:t>
            </a:r>
            <a:r>
              <a:rPr lang="en-US" altLang="zh-TW" dirty="0"/>
              <a:t>note</a:t>
            </a:r>
            <a:r>
              <a:rPr lang="zh-TW" altLang="en-US" dirty="0"/>
              <a:t>：以樣本為單位）</a:t>
            </a:r>
          </a:p>
          <a:p>
            <a:r>
              <a:rPr lang="en-US" altLang="zh-TW" dirty="0" smtClean="0"/>
              <a:t>1</a:t>
            </a:r>
            <a:r>
              <a:rPr lang="zh-TW" altLang="en-US" dirty="0"/>
              <a:t>）對每個樣本，計算它作為</a:t>
            </a:r>
            <a:r>
              <a:rPr lang="en-US" altLang="zh-TW" dirty="0" err="1"/>
              <a:t>oob</a:t>
            </a:r>
            <a:r>
              <a:rPr lang="zh-TW" altLang="en-US" dirty="0"/>
              <a:t>樣本的樹對它的分類情況（約</a:t>
            </a:r>
            <a:r>
              <a:rPr lang="en-US" altLang="zh-TW" dirty="0"/>
              <a:t>1/3</a:t>
            </a:r>
            <a:r>
              <a:rPr lang="zh-TW" altLang="en-US" dirty="0"/>
              <a:t>的樹）；</a:t>
            </a:r>
          </a:p>
          <a:p>
            <a:r>
              <a:rPr lang="en-US" altLang="zh-TW" dirty="0" smtClean="0"/>
              <a:t>2</a:t>
            </a:r>
            <a:r>
              <a:rPr lang="zh-TW" altLang="en-US" dirty="0"/>
              <a:t>）然後以簡單多數投票作為該樣本的分類結果；</a:t>
            </a:r>
          </a:p>
          <a:p>
            <a:r>
              <a:rPr lang="en-US" altLang="zh-TW" dirty="0" smtClean="0"/>
              <a:t>3</a:t>
            </a:r>
            <a:r>
              <a:rPr lang="zh-TW" altLang="en-US" dirty="0"/>
              <a:t>）最後用誤分個數占樣本總數的比率作為隨機森林的</a:t>
            </a:r>
            <a:r>
              <a:rPr lang="en-US" altLang="zh-TW" dirty="0" err="1"/>
              <a:t>oob</a:t>
            </a:r>
            <a:r>
              <a:rPr lang="zh-TW" altLang="en-US" dirty="0"/>
              <a:t>誤分率</a:t>
            </a:r>
            <a:r>
              <a:rPr lang="zh-TW" altLang="en-US" dirty="0" smtClean="0"/>
              <a:t>。</a:t>
            </a:r>
            <a:endParaRPr lang="en-US" altLang="zh-TW" dirty="0" smtClean="0"/>
          </a:p>
          <a:p>
            <a:endParaRPr lang="en-US" altLang="zh-TW" dirty="0"/>
          </a:p>
          <a:p>
            <a:r>
              <a:rPr lang="en-US" altLang="zh-TW" dirty="0" err="1"/>
              <a:t>oob</a:t>
            </a:r>
            <a:r>
              <a:rPr lang="zh-TW" altLang="en-US" dirty="0"/>
              <a:t>誤分率是隨機森林泛化誤差的一個無偏估計，它的結果近似於需要大量計算的</a:t>
            </a:r>
            <a:r>
              <a:rPr lang="en-US" altLang="zh-TW" dirty="0"/>
              <a:t>k</a:t>
            </a:r>
            <a:r>
              <a:rPr lang="zh-TW" altLang="en-US" dirty="0"/>
              <a:t>折交叉驗證</a:t>
            </a:r>
            <a:r>
              <a:rPr lang="zh-TW" altLang="en-US" dirty="0" smtClean="0"/>
              <a:t>。</a:t>
            </a:r>
            <a:endParaRPr lang="zh-TW" altLang="en-US" dirty="0"/>
          </a:p>
        </p:txBody>
      </p:sp>
    </p:spTree>
    <p:extLst>
      <p:ext uri="{BB962C8B-B14F-4D97-AF65-F5344CB8AC3E}">
        <p14:creationId xmlns:p14="http://schemas.microsoft.com/office/powerpoint/2010/main" val="35426836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587</TotalTime>
  <Words>831</Words>
  <Application>Microsoft Office PowerPoint</Application>
  <PresentationFormat>如螢幕大小 (4:3)</PresentationFormat>
  <Paragraphs>35</Paragraphs>
  <Slides>9</Slides>
  <Notes>0</Notes>
  <HiddenSlides>0</HiddenSlides>
  <MMClips>0</MMClips>
  <ScaleCrop>false</ScaleCrop>
  <HeadingPairs>
    <vt:vector size="6" baseType="variant">
      <vt:variant>
        <vt:lpstr>使用字型</vt:lpstr>
      </vt:variant>
      <vt:variant>
        <vt:i4>5</vt:i4>
      </vt:variant>
      <vt:variant>
        <vt:lpstr>佈景主題</vt:lpstr>
      </vt:variant>
      <vt:variant>
        <vt:i4>2</vt:i4>
      </vt:variant>
      <vt:variant>
        <vt:lpstr>投影片標題</vt:lpstr>
      </vt:variant>
      <vt:variant>
        <vt:i4>9</vt:i4>
      </vt:variant>
    </vt:vector>
  </HeadingPairs>
  <TitlesOfParts>
    <vt:vector size="16" baseType="lpstr">
      <vt:lpstr>맑은 고딕</vt:lpstr>
      <vt:lpstr>新細明體</vt:lpstr>
      <vt:lpstr>標楷體</vt:lpstr>
      <vt:lpstr>Arial</vt:lpstr>
      <vt:lpstr>Calibri</vt:lpstr>
      <vt:lpstr>Office Theme</vt:lpstr>
      <vt:lpstr>Custom Design</vt:lpstr>
      <vt:lpstr>PowerPoint 簡報</vt:lpstr>
      <vt:lpstr>何謂森林？？</vt:lpstr>
      <vt:lpstr>增強學習的概念</vt:lpstr>
      <vt:lpstr>隨機森林的邏輯</vt:lpstr>
      <vt:lpstr>隨機森林的「隨機」</vt:lpstr>
      <vt:lpstr>隨機森林的生成</vt:lpstr>
      <vt:lpstr>隨機森林分類效果（錯誤率）</vt:lpstr>
      <vt:lpstr>袋外錯誤率（oob error）</vt:lpstr>
      <vt:lpstr>袋外錯誤率（oob error）</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Registered User</dc:creator>
  <cp:lastModifiedBy>Windows 使用者</cp:lastModifiedBy>
  <cp:revision>37</cp:revision>
  <dcterms:created xsi:type="dcterms:W3CDTF">2014-04-01T16:35:38Z</dcterms:created>
  <dcterms:modified xsi:type="dcterms:W3CDTF">2018-11-14T23:01:19Z</dcterms:modified>
</cp:coreProperties>
</file>

<file path=docProps/thumbnail.jpeg>
</file>